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0" r:id="rId2"/>
    <p:sldId id="269" r:id="rId3"/>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78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565" autoAdjust="0"/>
  </p:normalViewPr>
  <p:slideViewPr>
    <p:cSldViewPr showGuides="1">
      <p:cViewPr>
        <p:scale>
          <a:sx n="100" d="100"/>
          <a:sy n="100" d="100"/>
        </p:scale>
        <p:origin x="948" y="-2004"/>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3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81BA468-15DB-4B68-A627-ABA432215FC7}" type="datetimeFigureOut">
              <a:rPr lang="en-US" smtClean="0"/>
              <a:t>8/22/2019</a:t>
            </a:fld>
            <a:endParaRPr lang="en-US" dirty="0"/>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8ACC6B4-72C8-48C8-AEB7-BBB4FF24AEE9}" type="slidenum">
              <a:rPr lang="en-US" smtClean="0"/>
              <a:t>‹#›</a:t>
            </a:fld>
            <a:endParaRPr lang="en-US" dirty="0"/>
          </a:p>
        </p:txBody>
      </p:sp>
    </p:spTree>
    <p:extLst>
      <p:ext uri="{BB962C8B-B14F-4D97-AF65-F5344CB8AC3E}">
        <p14:creationId xmlns:p14="http://schemas.microsoft.com/office/powerpoint/2010/main" val="1604747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ACC6B4-72C8-48C8-AEB7-BBB4FF24AEE9}" type="slidenum">
              <a:rPr lang="en-US" smtClean="0"/>
              <a:t>1</a:t>
            </a:fld>
            <a:endParaRPr lang="en-US" dirty="0"/>
          </a:p>
        </p:txBody>
      </p:sp>
    </p:spTree>
    <p:extLst>
      <p:ext uri="{BB962C8B-B14F-4D97-AF65-F5344CB8AC3E}">
        <p14:creationId xmlns:p14="http://schemas.microsoft.com/office/powerpoint/2010/main" val="1836212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ACC6B4-72C8-48C8-AEB7-BBB4FF24AEE9}" type="slidenum">
              <a:rPr lang="en-US" smtClean="0"/>
              <a:t>2</a:t>
            </a:fld>
            <a:endParaRPr lang="en-US" dirty="0"/>
          </a:p>
        </p:txBody>
      </p:sp>
    </p:spTree>
    <p:extLst>
      <p:ext uri="{BB962C8B-B14F-4D97-AF65-F5344CB8AC3E}">
        <p14:creationId xmlns:p14="http://schemas.microsoft.com/office/powerpoint/2010/main" val="1463363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3555426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112354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407912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186678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4193839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2264330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258576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355560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416023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370918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D5E37A-FAFD-4563-B297-3E2A0AB712DD}" type="datetimeFigureOut">
              <a:rPr lang="en-US" smtClean="0"/>
              <a:t>8/22/2019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3413954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A4D5E37A-FAFD-4563-B297-3E2A0AB712DD}" type="datetimeFigureOut">
              <a:rPr lang="en-US" smtClean="0"/>
              <a:t>8/22/2019</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5B3FE3E8-CDC5-44A4-9B08-EBE21E8DE94F}" type="slidenum">
              <a:rPr lang="en-US" smtClean="0"/>
              <a:t>‹#›</a:t>
            </a:fld>
            <a:endParaRPr lang="en-US" dirty="0"/>
          </a:p>
        </p:txBody>
      </p:sp>
    </p:spTree>
    <p:extLst>
      <p:ext uri="{BB962C8B-B14F-4D97-AF65-F5344CB8AC3E}">
        <p14:creationId xmlns:p14="http://schemas.microsoft.com/office/powerpoint/2010/main" val="1458677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mailto:jill.hoffman@aurora.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cpddepartment@aurora.org" TargetMode="External"/><Relationship Id="rId5" Type="http://schemas.openxmlformats.org/officeDocument/2006/relationships/hyperlink" Target="https://cpd.aurora.or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mailto:cpddepartment@aurora.org" TargetMode="External"/><Relationship Id="rId5" Type="http://schemas.openxmlformats.org/officeDocument/2006/relationships/hyperlink" Target="https://cpd.aurora.org/"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150813" y="152399"/>
            <a:ext cx="7469187" cy="1999835"/>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220980" y="152400"/>
            <a:ext cx="7284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20980" y="212070"/>
            <a:ext cx="7018020" cy="2605842"/>
          </a:xfrm>
          <a:prstGeom prst="rect">
            <a:avLst/>
          </a:prstGeom>
          <a:noFill/>
        </p:spPr>
        <p:txBody>
          <a:bodyPr wrap="square" rtlCol="0">
            <a:spAutoFit/>
          </a:bodyPr>
          <a:lstStyle/>
          <a:p>
            <a:pPr marL="12700" algn="ctr">
              <a:lnSpc>
                <a:spcPct val="100000"/>
              </a:lnSpc>
            </a:pPr>
            <a:r>
              <a:rPr lang="en-US" sz="2800" b="1" dirty="0"/>
              <a:t>Hot Topics in Breast Cancer Management</a:t>
            </a:r>
            <a:endParaRPr lang="en-US" sz="2800" b="1" spc="-20" dirty="0">
              <a:cs typeface="Calibri"/>
            </a:endParaRPr>
          </a:p>
          <a:p>
            <a:pPr marL="12700">
              <a:lnSpc>
                <a:spcPct val="100000"/>
              </a:lnSpc>
            </a:pPr>
            <a:r>
              <a:rPr lang="en-US" sz="1600" b="1" spc="-15" dirty="0">
                <a:cs typeface="Calibri"/>
              </a:rPr>
              <a:t>Saturday, October 12, 2019        Holiday Inn Gurnee Convention Center</a:t>
            </a:r>
          </a:p>
          <a:p>
            <a:pPr marL="12700"/>
            <a:r>
              <a:rPr lang="en-US" sz="1600" b="1" spc="-15" dirty="0">
                <a:cs typeface="Calibri"/>
              </a:rPr>
              <a:t>                                                           6161 W Grand Ave.   Gurnee, IL 60031</a:t>
            </a:r>
          </a:p>
          <a:p>
            <a:pPr marL="12700"/>
            <a:r>
              <a:rPr lang="en-US" sz="1400" dirty="0">
                <a:solidFill>
                  <a:schemeClr val="bg1"/>
                </a:solidFill>
              </a:rPr>
              <a:t>Guest rooms are $94   Use code AUR  Phone 847-336-6300, extension 2</a:t>
            </a:r>
          </a:p>
          <a:p>
            <a:pPr algn="ctr"/>
            <a:r>
              <a:rPr lang="en-US" sz="1800" b="1" i="1" dirty="0">
                <a:ea typeface="Times New Roman"/>
                <a:cs typeface="Calibri"/>
              </a:rPr>
              <a:t>Target Audience: </a:t>
            </a:r>
            <a:r>
              <a:rPr lang="en-US" sz="1400" b="1" i="1" dirty="0"/>
              <a:t>Family Practice, General Surgery, Hematology/Oncology, </a:t>
            </a:r>
          </a:p>
          <a:p>
            <a:pPr algn="ctr"/>
            <a:r>
              <a:rPr lang="en-US" sz="1400" b="1" i="1" dirty="0"/>
              <a:t>Medical Oncology, Obstetrics/Gynecology, Pathology, Plastic and Reconstructive Surgery, Radiation Oncology, Surgical Oncology,  All Medical Staff</a:t>
            </a:r>
            <a:endParaRPr lang="en-US" sz="1400" b="1" i="1" dirty="0">
              <a:ea typeface="Calibri"/>
              <a:cs typeface="Times New Roman"/>
            </a:endParaRPr>
          </a:p>
          <a:p>
            <a:pPr marL="12700"/>
            <a:endParaRPr lang="en-US" sz="1400" dirty="0">
              <a:solidFill>
                <a:schemeClr val="bg1"/>
              </a:solidFill>
              <a:cs typeface="Calibri"/>
            </a:endParaRPr>
          </a:p>
          <a:p>
            <a:pPr marL="12700" algn="ctr">
              <a:lnSpc>
                <a:spcPct val="100000"/>
              </a:lnSpc>
            </a:pPr>
            <a:endParaRPr lang="en-US" sz="1600" b="1" spc="-15" dirty="0">
              <a:cs typeface="Calibri"/>
            </a:endParaRPr>
          </a:p>
          <a:p>
            <a:pPr marL="12700">
              <a:lnSpc>
                <a:spcPct val="100000"/>
              </a:lnSpc>
              <a:spcBef>
                <a:spcPts val="350"/>
              </a:spcBef>
            </a:pPr>
            <a:endParaRPr lang="en-US" sz="1000" dirty="0">
              <a:cs typeface="Calibri"/>
            </a:endParaRPr>
          </a:p>
        </p:txBody>
      </p:sp>
      <p:pic>
        <p:nvPicPr>
          <p:cNvPr id="16" name="Picture 15" descr="C:\Users\038490\AppData\Local\Microsoft\Windows\Temporary Internet Files\Content.Outlook\45P7S6CN\AdvocateAuroraHealth Logo Apr 2018.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9144000"/>
            <a:ext cx="2552700" cy="596265"/>
          </a:xfrm>
          <a:prstGeom prst="rect">
            <a:avLst/>
          </a:prstGeom>
          <a:noFill/>
          <a:ln>
            <a:noFill/>
          </a:ln>
        </p:spPr>
      </p:pic>
      <p:sp>
        <p:nvSpPr>
          <p:cNvPr id="15" name="Rounded Rectangle 14"/>
          <p:cNvSpPr/>
          <p:nvPr/>
        </p:nvSpPr>
        <p:spPr>
          <a:xfrm>
            <a:off x="6172200" y="717050"/>
            <a:ext cx="1214038" cy="654550"/>
          </a:xfrm>
          <a:prstGeom prst="roundRect">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4.50 CME Credit Hours Offered</a:t>
            </a:r>
          </a:p>
        </p:txBody>
      </p:sp>
      <p:sp>
        <p:nvSpPr>
          <p:cNvPr id="23" name="Horizontal Scroll 22"/>
          <p:cNvSpPr/>
          <p:nvPr/>
        </p:nvSpPr>
        <p:spPr>
          <a:xfrm>
            <a:off x="3848100" y="8908040"/>
            <a:ext cx="3771900" cy="997960"/>
          </a:xfrm>
          <a:prstGeom prst="horizontalScroll">
            <a:avLst/>
          </a:prstGeom>
          <a:solidFill>
            <a:schemeClr val="bg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kern="1200" dirty="0">
                <a:effectLst/>
                <a:latin typeface="Calibri"/>
                <a:ea typeface="+mn-ea"/>
                <a:cs typeface="+mn-cs"/>
              </a:rPr>
              <a:t>Registration is free </a:t>
            </a:r>
            <a:r>
              <a:rPr lang="en-US" sz="1200" b="1" dirty="0">
                <a:latin typeface="Calibri"/>
              </a:rPr>
              <a:t>but advance registration is required. </a:t>
            </a:r>
            <a:r>
              <a:rPr lang="en-US" sz="1200" b="1" u="sng" kern="1200" dirty="0">
                <a:effectLst/>
                <a:latin typeface="Calibri"/>
                <a:ea typeface="+mn-ea"/>
                <a:cs typeface="+mn-cs"/>
                <a:hlinkClick r:id="rId5"/>
              </a:rPr>
              <a:t>https://</a:t>
            </a:r>
            <a:r>
              <a:rPr lang="en-US" sz="1200" b="1" u="sng" kern="1200" dirty="0">
                <a:effectLst/>
                <a:latin typeface="Calibri"/>
                <a:hlinkClick r:id="rId5"/>
              </a:rPr>
              <a:t>cpd.aurora.org</a:t>
            </a:r>
            <a:endParaRPr lang="en-US" sz="1200" b="1" dirty="0">
              <a:latin typeface="Calibri"/>
            </a:endParaRPr>
          </a:p>
          <a:p>
            <a:pPr marL="0" marR="0" algn="ctr">
              <a:spcBef>
                <a:spcPts val="0"/>
              </a:spcBef>
              <a:spcAft>
                <a:spcPts val="0"/>
              </a:spcAft>
            </a:pPr>
            <a:r>
              <a:rPr lang="en-US" sz="1200" b="1" kern="1200" dirty="0">
                <a:effectLst/>
                <a:latin typeface="Calibri"/>
                <a:ea typeface="+mn-ea"/>
                <a:cs typeface="+mn-cs"/>
              </a:rPr>
              <a:t>Questions? Contact the CPD office at </a:t>
            </a:r>
            <a:r>
              <a:rPr lang="en-US" sz="1200" b="1" u="sng" kern="1200" dirty="0">
                <a:effectLst/>
                <a:latin typeface="Calibri"/>
                <a:hlinkClick r:id="rId6"/>
              </a:rPr>
              <a:t>cpddepartment@aurora.org</a:t>
            </a:r>
            <a:endParaRPr lang="en-US" sz="1200" dirty="0">
              <a:effectLst/>
              <a:latin typeface="Times New Roman"/>
              <a:ea typeface="Calibri"/>
            </a:endParaRPr>
          </a:p>
        </p:txBody>
      </p:sp>
      <p:graphicFrame>
        <p:nvGraphicFramePr>
          <p:cNvPr id="2" name="Table 1">
            <a:extLst>
              <a:ext uri="{FF2B5EF4-FFF2-40B4-BE49-F238E27FC236}">
                <a16:creationId xmlns:a16="http://schemas.microsoft.com/office/drawing/2014/main" id="{FEC61ADF-42C1-403F-8A7F-0C790CCAC4D5}"/>
              </a:ext>
            </a:extLst>
          </p:cNvPr>
          <p:cNvGraphicFramePr>
            <a:graphicFrameLocks noGrp="1"/>
          </p:cNvGraphicFramePr>
          <p:nvPr>
            <p:extLst>
              <p:ext uri="{D42A27DB-BD31-4B8C-83A1-F6EECF244321}">
                <p14:modId xmlns:p14="http://schemas.microsoft.com/office/powerpoint/2010/main" val="1171533776"/>
              </p:ext>
            </p:extLst>
          </p:nvPr>
        </p:nvGraphicFramePr>
        <p:xfrm>
          <a:off x="388938" y="2207563"/>
          <a:ext cx="6994524" cy="4421837"/>
        </p:xfrm>
        <a:graphic>
          <a:graphicData uri="http://schemas.openxmlformats.org/drawingml/2006/table">
            <a:tbl>
              <a:tblPr firstRow="1" firstCol="1" bandRow="1"/>
              <a:tblGrid>
                <a:gridCol w="2502106">
                  <a:extLst>
                    <a:ext uri="{9D8B030D-6E8A-4147-A177-3AD203B41FA5}">
                      <a16:colId xmlns:a16="http://schemas.microsoft.com/office/drawing/2014/main" val="2457125232"/>
                    </a:ext>
                  </a:extLst>
                </a:gridCol>
                <a:gridCol w="2274642">
                  <a:extLst>
                    <a:ext uri="{9D8B030D-6E8A-4147-A177-3AD203B41FA5}">
                      <a16:colId xmlns:a16="http://schemas.microsoft.com/office/drawing/2014/main" val="1969871441"/>
                    </a:ext>
                  </a:extLst>
                </a:gridCol>
                <a:gridCol w="2217776">
                  <a:extLst>
                    <a:ext uri="{9D8B030D-6E8A-4147-A177-3AD203B41FA5}">
                      <a16:colId xmlns:a16="http://schemas.microsoft.com/office/drawing/2014/main" val="3429919618"/>
                    </a:ext>
                  </a:extLst>
                </a:gridCol>
              </a:tblGrid>
              <a:tr h="157521">
                <a:tc gridSpan="3">
                  <a:txBody>
                    <a:bodyPr/>
                    <a:lstStyle/>
                    <a:p>
                      <a:pPr marL="0" marR="0" algn="ctr">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AGENDA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38649406"/>
                  </a:ext>
                </a:extLst>
              </a:tr>
              <a:tr h="157521">
                <a:tc gridSpan="3">
                  <a:txBody>
                    <a:bodyPr/>
                    <a:lstStyle/>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7:15</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Registration, Breakfast, Visit Exhibits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2999406"/>
                  </a:ext>
                </a:extLst>
              </a:tr>
              <a:tr h="157521">
                <a:tc gridSpan="3">
                  <a:txBody>
                    <a:bodyPr/>
                    <a:lstStyle/>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8:00</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Welcome and Introductions:    </a:t>
                      </a:r>
                      <a:r>
                        <a:rPr lang="en-US" sz="1000" b="1" i="1" dirty="0">
                          <a:effectLst/>
                          <a:latin typeface="Calibri" panose="020F0502020204030204" pitchFamily="34" charset="0"/>
                          <a:ea typeface="Calibri" panose="020F0502020204030204" pitchFamily="34" charset="0"/>
                          <a:cs typeface="Times New Roman" panose="02020603050405020304" pitchFamily="18" charset="0"/>
                        </a:rPr>
                        <a:t>Jon Richards MD, PhD</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and </a:t>
                      </a:r>
                      <a:r>
                        <a:rPr lang="en-US" sz="1000" b="1" i="1" dirty="0">
                          <a:effectLst/>
                          <a:latin typeface="Calibri" panose="020F0502020204030204" pitchFamily="34" charset="0"/>
                          <a:ea typeface="Calibri" panose="020F0502020204030204" pitchFamily="34" charset="0"/>
                          <a:cs typeface="Times New Roman" panose="02020603050405020304" pitchFamily="18" charset="0"/>
                        </a:rPr>
                        <a:t>James Weese, MD, FACS</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28758543"/>
                  </a:ext>
                </a:extLst>
              </a:tr>
              <a:tr h="3949274">
                <a:tc>
                  <a:txBody>
                    <a:bodyPr/>
                    <a:lstStyle/>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Session 1 - Moderator,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Aaron Chevinsky,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8:10----Advanced Screening Techniques for Patients with Dense Breasts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Nila Alsheik,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8:30-----Update on Breast Cancer Research at Advocate Aurora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Judy Angela Tjoe, MD, FACS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8:45----- Management of Patients at High Risk for Breast Cancer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Jodi Brehm,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9:05----- Point – Counterpoint – Genetic Screening for Breast Cancer Susceptibility: Screen All or Screen Selectively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Anna Katz, MD – Screen All Patients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Michael Mullane, MD</a:t>
                      </a: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Screen Selectively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9:35----- Questions for the panel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9:45- 10:00----- Break, Visit Exhibits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Session 2 – Moderator,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Barry</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a:t>
                      </a:r>
                      <a:r>
                        <a:rPr lang="en-US" sz="1000" b="1" i="1" dirty="0">
                          <a:effectLst/>
                          <a:latin typeface="Calibri" panose="020F0502020204030204" pitchFamily="34" charset="0"/>
                          <a:ea typeface="Calibri" panose="020F0502020204030204" pitchFamily="34" charset="0"/>
                          <a:cs typeface="Times New Roman" panose="02020603050405020304" pitchFamily="18" charset="0"/>
                        </a:rPr>
                        <a:t>Rosen,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10:00----Oncoplastic Surgery</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Barry Rosen,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10:20---- Neoadjuvant Therapy for Breast Cancer: When and why?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Sandeep Chunduri, MD</a:t>
                      </a: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Medical Oncology Perspective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Heidi Memmel, MD – Breast Surgeon Perspective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10:50----- Whole Breast vs. Partial Breast Irradiation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James Ruffer,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11:10----- Questions for the panel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11:20-11:35---- </a:t>
                      </a:r>
                      <a:r>
                        <a:rPr lang="en-US" sz="1000" i="1" dirty="0">
                          <a:effectLst/>
                          <a:latin typeface="Calibri" panose="020F0502020204030204" pitchFamily="34" charset="0"/>
                          <a:ea typeface="Calibri" panose="020F0502020204030204" pitchFamily="34" charset="0"/>
                          <a:cs typeface="Times New Roman" panose="02020603050405020304" pitchFamily="18" charset="0"/>
                        </a:rPr>
                        <a:t>Break, Visit Exhibits,</a:t>
                      </a: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                            Grab a Lunch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Session 3 – Moderator,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Aaron Chevinsky,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11:35---- Contralateral Prophylactic Mastectomy for Risk Reduction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Aaron Chevinsky,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11:55--- Breast Cancer Survivorship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0" i="1" dirty="0"/>
                        <a:t>Ann M. Mauer, MD </a:t>
                      </a: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12:25--- Precision Medicine for Metastatic Breast Cancer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Antony Ruggeri,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12:45-----Questions for the panel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i="1" dirty="0">
                          <a:effectLst/>
                          <a:latin typeface="Calibri" panose="020F0502020204030204" pitchFamily="34" charset="0"/>
                          <a:ea typeface="Calibri" panose="020F0502020204030204" pitchFamily="34" charset="0"/>
                          <a:cs typeface="Times New Roman" panose="02020603050405020304" pitchFamily="18" charset="0"/>
                        </a:rPr>
                        <a:t>1:00</a:t>
                      </a:r>
                      <a:r>
                        <a:rPr lang="en-US" sz="1000" i="1" dirty="0">
                          <a:effectLst/>
                          <a:latin typeface="Calibri" panose="020F0502020204030204" pitchFamily="34" charset="0"/>
                          <a:ea typeface="Calibri" panose="020F0502020204030204" pitchFamily="34" charset="0"/>
                          <a:cs typeface="Times New Roman" panose="02020603050405020304" pitchFamily="18" charset="0"/>
                        </a:rPr>
                        <a:t> – </a:t>
                      </a:r>
                      <a:r>
                        <a:rPr lang="en-US" sz="1000" b="1" i="1" dirty="0">
                          <a:effectLst/>
                          <a:latin typeface="Calibri" panose="020F0502020204030204" pitchFamily="34" charset="0"/>
                          <a:ea typeface="Calibri" panose="020F0502020204030204" pitchFamily="34" charset="0"/>
                          <a:cs typeface="Times New Roman" panose="02020603050405020304" pitchFamily="18" charset="0"/>
                        </a:rPr>
                        <a:t>Wrap Up </a:t>
                      </a: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James Weese, MD and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Jon Richards, MD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8371157"/>
                  </a:ext>
                </a:extLst>
              </a:tr>
            </a:tbl>
          </a:graphicData>
        </a:graphic>
      </p:graphicFrame>
      <p:graphicFrame>
        <p:nvGraphicFramePr>
          <p:cNvPr id="11" name="Table 10">
            <a:extLst>
              <a:ext uri="{FF2B5EF4-FFF2-40B4-BE49-F238E27FC236}">
                <a16:creationId xmlns:a16="http://schemas.microsoft.com/office/drawing/2014/main" id="{CA9916FE-AAAC-408C-9F84-46C06BB83748}"/>
              </a:ext>
            </a:extLst>
          </p:cNvPr>
          <p:cNvGraphicFramePr>
            <a:graphicFrameLocks noGrp="1"/>
          </p:cNvGraphicFramePr>
          <p:nvPr>
            <p:extLst>
              <p:ext uri="{D42A27DB-BD31-4B8C-83A1-F6EECF244321}">
                <p14:modId xmlns:p14="http://schemas.microsoft.com/office/powerpoint/2010/main" val="2504187965"/>
              </p:ext>
            </p:extLst>
          </p:nvPr>
        </p:nvGraphicFramePr>
        <p:xfrm>
          <a:off x="152400" y="6684724"/>
          <a:ext cx="3733800" cy="2840276"/>
        </p:xfrm>
        <a:graphic>
          <a:graphicData uri="http://schemas.openxmlformats.org/drawingml/2006/table">
            <a:tbl>
              <a:tblPr firstRow="1" firstCol="1" bandRow="1"/>
              <a:tblGrid>
                <a:gridCol w="3733800">
                  <a:extLst>
                    <a:ext uri="{9D8B030D-6E8A-4147-A177-3AD203B41FA5}">
                      <a16:colId xmlns:a16="http://schemas.microsoft.com/office/drawing/2014/main" val="4242884362"/>
                    </a:ext>
                  </a:extLst>
                </a:gridCol>
              </a:tblGrid>
              <a:tr h="1258101">
                <a:tc>
                  <a:txBody>
                    <a:bodyPr/>
                    <a:lstStyle/>
                    <a:p>
                      <a:pPr marL="0" marR="0" algn="l">
                        <a:lnSpc>
                          <a:spcPct val="107000"/>
                        </a:lnSpc>
                        <a:spcBef>
                          <a:spcPts val="0"/>
                        </a:spcBef>
                        <a:spcAft>
                          <a:spcPts val="0"/>
                        </a:spcAft>
                      </a:pPr>
                      <a:r>
                        <a:rPr lang="en-US" sz="800" b="1" kern="1200"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Conflict of Interest Disclosure Statement</a:t>
                      </a:r>
                      <a:r>
                        <a:rPr lang="en-US" sz="800" kern="1200"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800" kern="1200" dirty="0">
                          <a:effectLst/>
                          <a:latin typeface="Calibri" panose="020F0502020204030204" pitchFamily="34" charset="0"/>
                          <a:ea typeface="Times New Roman" panose="02020603050405020304" pitchFamily="18" charset="0"/>
                          <a:cs typeface="Calibri" panose="020F0502020204030204" pitchFamily="34" charset="0"/>
                        </a:rPr>
                        <a:t>It is the policy of Aurora Health Care Office of Continuing Education to ensure balance, independence, objectivity and scientific rigor in all of its sponsored education activities. All participating faculty, course directors, and planning committee members are required to disclose to the program audience any financial relationships related to the subject matter of this program. Disclosure information is reviewed in advance in order to manage and resolve any possible conflicts of interest. All faculty and planning committee members have attested that their financial relationships do not affect their ability to present well-balanced, evidence-based content for this activity. Specific disclosure information for each course faculty will be shared with the audience prior to the faculty presentation.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549433359"/>
                  </a:ext>
                </a:extLst>
              </a:tr>
              <a:tr h="1131737">
                <a:tc>
                  <a:txBody>
                    <a:bodyPr/>
                    <a:lstStyle/>
                    <a:p>
                      <a:pPr marL="0" marR="0" algn="l">
                        <a:lnSpc>
                          <a:spcPct val="107000"/>
                        </a:lnSpc>
                        <a:spcBef>
                          <a:spcPts val="0"/>
                        </a:spcBef>
                        <a:spcAft>
                          <a:spcPts val="0"/>
                        </a:spcAft>
                      </a:pPr>
                      <a:r>
                        <a:rPr lang="en-US" sz="800" b="1" kern="1200"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Accreditation</a:t>
                      </a:r>
                      <a:r>
                        <a:rPr lang="en-US" sz="800" kern="12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 </a:t>
                      </a:r>
                      <a:r>
                        <a:rPr lang="en-US" sz="800" kern="1200" dirty="0">
                          <a:effectLst/>
                          <a:latin typeface="Calibri" panose="020F0502020204030204" pitchFamily="34" charset="0"/>
                          <a:ea typeface="Times New Roman" panose="02020603050405020304" pitchFamily="18" charset="0"/>
                          <a:cs typeface="Calibri" panose="020F0502020204030204" pitchFamily="34" charset="0"/>
                        </a:rPr>
                        <a:t>Aurora Health Care is accredited by the Wisconsin Medical Society to provide continuing medical education for physicians. Aurora Health Care designates this live activity for a maximum of 4.50 </a:t>
                      </a:r>
                      <a:r>
                        <a:rPr lang="en-US" sz="800" i="1" kern="1200" dirty="0">
                          <a:effectLst/>
                          <a:latin typeface="Calibri" panose="020F0502020204030204" pitchFamily="34" charset="0"/>
                          <a:ea typeface="Times New Roman" panose="02020603050405020304" pitchFamily="18" charset="0"/>
                          <a:cs typeface="Calibri" panose="020F0502020204030204" pitchFamily="34" charset="0"/>
                        </a:rPr>
                        <a:t>AMA PRA Category 1 credits</a:t>
                      </a:r>
                      <a:r>
                        <a:rPr lang="en-US" sz="800" kern="1200" baseline="30000" dirty="0">
                          <a:effectLst/>
                          <a:latin typeface="Calibri" panose="020F0502020204030204" pitchFamily="34" charset="0"/>
                          <a:ea typeface="Times New Roman" panose="02020603050405020304" pitchFamily="18" charset="0"/>
                          <a:cs typeface="Calibri" panose="020F0502020204030204" pitchFamily="34" charset="0"/>
                        </a:rPr>
                        <a:t>TM</a:t>
                      </a:r>
                      <a:r>
                        <a:rPr lang="en-US" sz="800" kern="1200" dirty="0">
                          <a:effectLst/>
                          <a:latin typeface="Calibri" panose="020F0502020204030204" pitchFamily="34" charset="0"/>
                          <a:ea typeface="Times New Roman" panose="02020603050405020304" pitchFamily="18" charset="0"/>
                          <a:cs typeface="Calibri" panose="020F0502020204030204" pitchFamily="34" charset="0"/>
                        </a:rPr>
                        <a:t>. Physicians should claim only the credit commensurate with the extent of their participation in the activity. Successful completion of this CME activity enables the participant to earn up to 4.50 MOC points in the American Board of Internal Medicine’s (ABIM) Maintenance of Certification (MOC) program. It is the CME activity provider’s responsibility to submit participant completion information to ACCME for the purpose of granting ABIM MOC credit. Participation in Q&amp;A is required in order to earn MOC points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66699556"/>
                  </a:ext>
                </a:extLst>
              </a:tr>
              <a:tr h="373555">
                <a:tc>
                  <a:txBody>
                    <a:bodyPr/>
                    <a:lstStyle/>
                    <a:p>
                      <a:pPr marL="0" marR="0" algn="l">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484918843"/>
                  </a:ext>
                </a:extLst>
              </a:tr>
            </a:tbl>
          </a:graphicData>
        </a:graphic>
      </p:graphicFrame>
      <p:graphicFrame>
        <p:nvGraphicFramePr>
          <p:cNvPr id="12" name="Table 11">
            <a:extLst>
              <a:ext uri="{FF2B5EF4-FFF2-40B4-BE49-F238E27FC236}">
                <a16:creationId xmlns:a16="http://schemas.microsoft.com/office/drawing/2014/main" id="{F35F7D8B-DF62-45B9-B95B-F88CCE551DBB}"/>
              </a:ext>
            </a:extLst>
          </p:cNvPr>
          <p:cNvGraphicFramePr>
            <a:graphicFrameLocks noGrp="1"/>
          </p:cNvGraphicFramePr>
          <p:nvPr>
            <p:extLst>
              <p:ext uri="{D42A27DB-BD31-4B8C-83A1-F6EECF244321}">
                <p14:modId xmlns:p14="http://schemas.microsoft.com/office/powerpoint/2010/main" val="3050924172"/>
              </p:ext>
            </p:extLst>
          </p:nvPr>
        </p:nvGraphicFramePr>
        <p:xfrm>
          <a:off x="3848100" y="6378829"/>
          <a:ext cx="4000500" cy="2688971"/>
        </p:xfrm>
        <a:graphic>
          <a:graphicData uri="http://schemas.openxmlformats.org/drawingml/2006/table">
            <a:tbl>
              <a:tblPr firstRow="1" firstCol="1" bandRow="1"/>
              <a:tblGrid>
                <a:gridCol w="4000500">
                  <a:extLst>
                    <a:ext uri="{9D8B030D-6E8A-4147-A177-3AD203B41FA5}">
                      <a16:colId xmlns:a16="http://schemas.microsoft.com/office/drawing/2014/main" val="20000"/>
                    </a:ext>
                  </a:extLst>
                </a:gridCol>
              </a:tblGrid>
              <a:tr h="1196822">
                <a:tc>
                  <a:txBody>
                    <a:bodyPr/>
                    <a:lstStyle/>
                    <a:p>
                      <a:endParaRPr lang="en-US" sz="900" b="1" kern="1200" dirty="0">
                        <a:solidFill>
                          <a:schemeClr val="accent1">
                            <a:lumMod val="75000"/>
                          </a:schemeClr>
                        </a:solidFill>
                        <a:effectLst/>
                        <a:latin typeface="+mn-lt"/>
                        <a:ea typeface="Times New Roman"/>
                        <a:cs typeface="Calibri"/>
                      </a:endParaRPr>
                    </a:p>
                    <a:p>
                      <a:endParaRPr lang="en-US" sz="900" b="1" kern="1200" dirty="0">
                        <a:solidFill>
                          <a:schemeClr val="accent1">
                            <a:lumMod val="75000"/>
                          </a:schemeClr>
                        </a:solidFill>
                        <a:effectLst/>
                        <a:latin typeface="+mn-lt"/>
                        <a:ea typeface="Times New Roman"/>
                        <a:cs typeface="Calibri"/>
                      </a:endParaRPr>
                    </a:p>
                    <a:p>
                      <a:pPr marL="0" marR="0" lvl="0" indent="0" algn="l" defTabSz="1018824"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effectLst/>
                        <a:latin typeface="+mn-lt"/>
                        <a:ea typeface="+mn-ea"/>
                        <a:cs typeface="+mn-cs"/>
                      </a:endParaRPr>
                    </a:p>
                    <a:p>
                      <a:pPr marL="0" marR="0" lvl="0" indent="0" algn="l" defTabSz="1018824"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This course will address current areas of breast cancer treatment, especially</a:t>
                      </a:r>
                    </a:p>
                    <a:p>
                      <a:pPr marL="0" marR="0" lvl="0" indent="0" algn="l" defTabSz="1018824"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 those which are new, changed or evolving.</a:t>
                      </a:r>
                      <a:endParaRPr lang="en-US" sz="900" b="1" kern="1200" dirty="0">
                        <a:solidFill>
                          <a:schemeClr val="accent1">
                            <a:lumMod val="75000"/>
                          </a:schemeClr>
                        </a:solidFill>
                        <a:effectLst/>
                        <a:latin typeface="+mn-lt"/>
                        <a:ea typeface="Times New Roman"/>
                        <a:cs typeface="Calibri"/>
                      </a:endParaRPr>
                    </a:p>
                    <a:p>
                      <a:r>
                        <a:rPr lang="en-US" sz="900" b="1" kern="1200" dirty="0">
                          <a:solidFill>
                            <a:schemeClr val="accent1">
                              <a:lumMod val="75000"/>
                            </a:schemeClr>
                          </a:solidFill>
                          <a:effectLst/>
                          <a:latin typeface="+mn-lt"/>
                          <a:ea typeface="Times New Roman"/>
                          <a:cs typeface="Calibri"/>
                        </a:rPr>
                        <a:t>Target Audience</a:t>
                      </a:r>
                      <a:r>
                        <a:rPr lang="en-US" sz="900" kern="1200" dirty="0">
                          <a:solidFill>
                            <a:schemeClr val="accent1">
                              <a:lumMod val="75000"/>
                            </a:schemeClr>
                          </a:solidFill>
                          <a:effectLst/>
                          <a:latin typeface="+mn-lt"/>
                          <a:ea typeface="Times New Roman"/>
                          <a:cs typeface="Calibri"/>
                        </a:rPr>
                        <a:t> </a:t>
                      </a:r>
                      <a:r>
                        <a:rPr lang="en-US" sz="900" kern="1200" dirty="0">
                          <a:solidFill>
                            <a:schemeClr val="tx1"/>
                          </a:solidFill>
                          <a:effectLst/>
                          <a:latin typeface="+mn-lt"/>
                          <a:ea typeface="+mn-ea"/>
                          <a:cs typeface="+mn-cs"/>
                        </a:rPr>
                        <a:t>Family Practice, General Surgery, Hematology/Oncology, </a:t>
                      </a:r>
                    </a:p>
                    <a:p>
                      <a:r>
                        <a:rPr lang="en-US" sz="900" kern="1200" dirty="0">
                          <a:solidFill>
                            <a:schemeClr val="tx1"/>
                          </a:solidFill>
                          <a:effectLst/>
                          <a:latin typeface="+mn-lt"/>
                          <a:ea typeface="+mn-ea"/>
                          <a:cs typeface="+mn-cs"/>
                        </a:rPr>
                        <a:t>Medical Oncology, Obstetrics/Gynecology, Pathology</a:t>
                      </a:r>
                    </a:p>
                    <a:p>
                      <a:r>
                        <a:rPr lang="en-US" sz="900" kern="1200" dirty="0">
                          <a:solidFill>
                            <a:schemeClr val="tx1"/>
                          </a:solidFill>
                          <a:effectLst/>
                          <a:latin typeface="+mn-lt"/>
                          <a:ea typeface="+mn-ea"/>
                          <a:cs typeface="+mn-cs"/>
                        </a:rPr>
                        <a:t>Plastic and Reconstructive Surgery, Radiation Oncology, Surgical Oncology</a:t>
                      </a:r>
                      <a:r>
                        <a:rPr lang="en-US" sz="900" b="0" i="0" kern="1200" dirty="0">
                          <a:solidFill>
                            <a:schemeClr val="tx1"/>
                          </a:solidFill>
                          <a:effectLst/>
                          <a:latin typeface="+mn-lt"/>
                          <a:ea typeface="+mn-ea"/>
                          <a:cs typeface="+mn-cs"/>
                        </a:rPr>
                        <a:t>,           All Medical Staff</a:t>
                      </a:r>
                      <a:endParaRPr lang="en-US" sz="900" dirty="0">
                        <a:effectLst/>
                        <a:latin typeface="+mn-lt"/>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506544">
                <a:tc>
                  <a:txBody>
                    <a:bodyPr/>
                    <a:lstStyle/>
                    <a:p>
                      <a:pPr marL="0" marR="0">
                        <a:lnSpc>
                          <a:spcPct val="107000"/>
                        </a:lnSpc>
                        <a:spcBef>
                          <a:spcPts val="0"/>
                        </a:spcBef>
                        <a:spcAft>
                          <a:spcPts val="0"/>
                        </a:spcAft>
                      </a:pPr>
                      <a:r>
                        <a:rPr lang="en-US" sz="900" b="1" kern="1200" dirty="0">
                          <a:solidFill>
                            <a:schemeClr val="accent1">
                              <a:lumMod val="75000"/>
                            </a:schemeClr>
                          </a:solidFill>
                          <a:effectLst/>
                          <a:latin typeface="+mn-lt"/>
                          <a:ea typeface="Times New Roman"/>
                          <a:cs typeface="Calibri"/>
                        </a:rPr>
                        <a:t>Objectives</a:t>
                      </a:r>
                      <a:r>
                        <a:rPr lang="en-US" sz="900" kern="1200" dirty="0">
                          <a:solidFill>
                            <a:schemeClr val="accent1">
                              <a:lumMod val="75000"/>
                            </a:schemeClr>
                          </a:solidFill>
                          <a:effectLst/>
                          <a:latin typeface="+mn-lt"/>
                          <a:ea typeface="Times New Roman"/>
                          <a:cs typeface="Calibri"/>
                        </a:rPr>
                        <a:t> – </a:t>
                      </a:r>
                      <a:r>
                        <a:rPr lang="en-US" sz="900" kern="1200" dirty="0">
                          <a:solidFill>
                            <a:schemeClr val="tx1"/>
                          </a:solidFill>
                          <a:effectLst/>
                          <a:latin typeface="+mn-lt"/>
                          <a:ea typeface="+mn-ea"/>
                          <a:cs typeface="+mn-cs"/>
                        </a:rPr>
                        <a:t>Discuss the role of new and evolving treatments for breast cancer       -Recognize how to identify patients at risk for breast cancer                                           - Identify the role of advanced surgical, medical oncological and radiation   oncological treatments for state-of-the-art breast cancer treatment</a:t>
                      </a:r>
                    </a:p>
                  </a:txBody>
                  <a:tcPr marL="68580" marR="68580" marT="0" marB="0">
                    <a:lnL>
                      <a:noFill/>
                    </a:lnL>
                    <a:lnR>
                      <a:noFill/>
                    </a:lnR>
                    <a:lnT>
                      <a:noFill/>
                    </a:lnT>
                    <a:lnB>
                      <a:noFill/>
                    </a:lnB>
                  </a:tcPr>
                </a:tc>
                <a:extLst>
                  <a:ext uri="{0D108BD9-81ED-4DB2-BD59-A6C34878D82A}">
                    <a16:rowId xmlns:a16="http://schemas.microsoft.com/office/drawing/2014/main" val="10001"/>
                  </a:ext>
                </a:extLst>
              </a:tr>
              <a:tr h="762641">
                <a:tc>
                  <a:txBody>
                    <a:bodyPr/>
                    <a:lstStyle/>
                    <a:p>
                      <a:pPr marL="0" marR="0">
                        <a:lnSpc>
                          <a:spcPct val="107000"/>
                        </a:lnSpc>
                        <a:spcBef>
                          <a:spcPts val="0"/>
                        </a:spcBef>
                        <a:spcAft>
                          <a:spcPts val="0"/>
                        </a:spcAft>
                      </a:pPr>
                      <a:r>
                        <a:rPr lang="en-US" sz="900" b="1" kern="1200" dirty="0">
                          <a:solidFill>
                            <a:schemeClr val="accent1">
                              <a:lumMod val="75000"/>
                            </a:schemeClr>
                          </a:solidFill>
                          <a:effectLst/>
                          <a:latin typeface="+mn-lt"/>
                          <a:ea typeface="Times New Roman"/>
                          <a:cs typeface="Calibri"/>
                        </a:rPr>
                        <a:t>Financial Support</a:t>
                      </a:r>
                      <a:r>
                        <a:rPr lang="en-US" sz="900" kern="1200" dirty="0">
                          <a:solidFill>
                            <a:schemeClr val="accent1">
                              <a:lumMod val="75000"/>
                            </a:schemeClr>
                          </a:solidFill>
                          <a:effectLst/>
                          <a:latin typeface="+mn-lt"/>
                          <a:ea typeface="Times New Roman"/>
                          <a:cs typeface="Calibri"/>
                        </a:rPr>
                        <a:t> </a:t>
                      </a:r>
                      <a:r>
                        <a:rPr lang="en-US" sz="900" kern="1200" dirty="0">
                          <a:effectLst/>
                          <a:latin typeface="+mn-lt"/>
                          <a:ea typeface="Times New Roman"/>
                          <a:cs typeface="Calibri"/>
                        </a:rPr>
                        <a:t>Supported by an Educational Grant From Schroeder Chair of </a:t>
                      </a:r>
                    </a:p>
                    <a:p>
                      <a:pPr marL="0" marR="0">
                        <a:lnSpc>
                          <a:spcPct val="107000"/>
                        </a:lnSpc>
                        <a:spcBef>
                          <a:spcPts val="0"/>
                        </a:spcBef>
                        <a:spcAft>
                          <a:spcPts val="0"/>
                        </a:spcAft>
                      </a:pPr>
                      <a:r>
                        <a:rPr lang="en-US" sz="900" kern="1200" dirty="0">
                          <a:effectLst/>
                          <a:latin typeface="+mn-lt"/>
                          <a:ea typeface="Times New Roman"/>
                          <a:cs typeface="Calibri"/>
                        </a:rPr>
                        <a:t>Surgery Endowment Earnings Fund Through Aurora Health Care Foundation</a:t>
                      </a:r>
                      <a:endParaRPr lang="en-US" sz="900" kern="1200" dirty="0">
                        <a:effectLst/>
                        <a:latin typeface="+mn-lt"/>
                        <a:ea typeface="Calibri"/>
                        <a:cs typeface="Times New Roman"/>
                      </a:endParaRPr>
                    </a:p>
                    <a:p>
                      <a:pPr marL="0" marR="0" lvl="0" indent="0" algn="l" defTabSz="1018824" rtl="0" eaLnBrk="1" fontAlgn="auto" latinLnBrk="0" hangingPunct="1">
                        <a:lnSpc>
                          <a:spcPct val="107000"/>
                        </a:lnSpc>
                        <a:spcBef>
                          <a:spcPts val="0"/>
                        </a:spcBef>
                        <a:spcAft>
                          <a:spcPts val="0"/>
                        </a:spcAft>
                        <a:buClrTx/>
                        <a:buSzTx/>
                        <a:buFontTx/>
                        <a:buNone/>
                        <a:tabLst/>
                        <a:defRPr/>
                      </a:pPr>
                      <a:r>
                        <a:rPr lang="en-US" sz="900" b="1" kern="1200"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ADA Compliance</a:t>
                      </a:r>
                      <a:r>
                        <a:rPr lang="en-US" sz="900" kern="1200"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en-US" sz="900" kern="1200" dirty="0">
                          <a:effectLst/>
                          <a:latin typeface="Calibri" panose="020F0502020204030204" pitchFamily="34" charset="0"/>
                          <a:ea typeface="Times New Roman" panose="02020603050405020304" pitchFamily="18" charset="0"/>
                          <a:cs typeface="Calibri" panose="020F0502020204030204" pitchFamily="34" charset="0"/>
                        </a:rPr>
                        <a:t>Aurora Health Care subscribes to the articles of Title III of the Americans with Disabilities Act of 1990.  Should you or anyone accompanying </a:t>
                      </a:r>
                    </a:p>
                    <a:p>
                      <a:pPr marL="0" marR="0" lvl="0" indent="0" algn="l" defTabSz="1018824" rtl="0" eaLnBrk="1" fontAlgn="auto" latinLnBrk="0" hangingPunct="1">
                        <a:lnSpc>
                          <a:spcPct val="107000"/>
                        </a:lnSpc>
                        <a:spcBef>
                          <a:spcPts val="0"/>
                        </a:spcBef>
                        <a:spcAft>
                          <a:spcPts val="0"/>
                        </a:spcAft>
                        <a:buClrTx/>
                        <a:buSzTx/>
                        <a:buFontTx/>
                        <a:buNone/>
                        <a:tabLst/>
                        <a:defRPr/>
                      </a:pPr>
                      <a:r>
                        <a:rPr lang="en-US" sz="900" kern="1200" dirty="0">
                          <a:effectLst/>
                          <a:latin typeface="Calibri" panose="020F0502020204030204" pitchFamily="34" charset="0"/>
                          <a:ea typeface="Times New Roman" panose="02020603050405020304" pitchFamily="18" charset="0"/>
                          <a:cs typeface="Calibri" panose="020F0502020204030204" pitchFamily="34" charset="0"/>
                        </a:rPr>
                        <a:t>you require special assistance, contact </a:t>
                      </a:r>
                      <a:r>
                        <a:rPr lang="en-US" sz="900" u="none" strike="noStrike" kern="120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7"/>
                        </a:rPr>
                        <a:t>jill.hoffman@aurora.org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900" dirty="0">
                        <a:effectLst/>
                        <a:latin typeface="+mn-lt"/>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89850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150813" y="152400"/>
            <a:ext cx="7469187" cy="1524000"/>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220980" y="292894"/>
            <a:ext cx="7284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0980" y="1562100"/>
            <a:ext cx="72847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20980" y="285532"/>
            <a:ext cx="7018020" cy="1467068"/>
          </a:xfrm>
          <a:prstGeom prst="rect">
            <a:avLst/>
          </a:prstGeom>
          <a:noFill/>
        </p:spPr>
        <p:txBody>
          <a:bodyPr wrap="square" rtlCol="0">
            <a:spAutoFit/>
          </a:bodyPr>
          <a:lstStyle/>
          <a:p>
            <a:pPr marL="12700" algn="ctr">
              <a:lnSpc>
                <a:spcPct val="100000"/>
              </a:lnSpc>
            </a:pPr>
            <a:r>
              <a:rPr lang="en-US" sz="2800" b="1" dirty="0"/>
              <a:t>Hot Topics in Breast Cancer Management</a:t>
            </a:r>
            <a:endParaRPr lang="en-US" sz="2800" b="1" spc="-20" dirty="0">
              <a:cs typeface="Calibri"/>
            </a:endParaRPr>
          </a:p>
          <a:p>
            <a:pPr marL="12700" algn="ctr">
              <a:lnSpc>
                <a:spcPct val="100000"/>
              </a:lnSpc>
            </a:pPr>
            <a:r>
              <a:rPr lang="en-US" sz="1600" b="1" spc="-15" dirty="0">
                <a:cs typeface="Calibri"/>
              </a:rPr>
              <a:t>Saturday, October 12, 2019  </a:t>
            </a:r>
          </a:p>
          <a:p>
            <a:pPr marL="12700" algn="ctr">
              <a:lnSpc>
                <a:spcPct val="100000"/>
              </a:lnSpc>
            </a:pPr>
            <a:r>
              <a:rPr lang="en-US" sz="1600" b="1" spc="-15" dirty="0">
                <a:cs typeface="Calibri"/>
              </a:rPr>
              <a:t>Holiday Inn Gurnee Convention Center</a:t>
            </a:r>
          </a:p>
          <a:p>
            <a:pPr marL="12700" algn="ctr">
              <a:lnSpc>
                <a:spcPct val="100000"/>
              </a:lnSpc>
            </a:pPr>
            <a:r>
              <a:rPr lang="en-US" sz="1600" b="1" spc="-15" dirty="0">
                <a:cs typeface="Calibri"/>
              </a:rPr>
              <a:t>6161 W Grand Ave.   Gurnee, IL 60031</a:t>
            </a:r>
          </a:p>
          <a:p>
            <a:pPr marL="12700">
              <a:lnSpc>
                <a:spcPct val="100000"/>
              </a:lnSpc>
              <a:spcBef>
                <a:spcPts val="350"/>
              </a:spcBef>
            </a:pPr>
            <a:endParaRPr lang="en-US" sz="1000" dirty="0">
              <a:cs typeface="Calibri"/>
            </a:endParaRPr>
          </a:p>
        </p:txBody>
      </p:sp>
      <p:pic>
        <p:nvPicPr>
          <p:cNvPr id="16" name="Picture 15" descr="C:\Users\038490\AppData\Local\Microsoft\Windows\Temporary Internet Files\Content.Outlook\45P7S6CN\AdvocateAuroraHealth Logo Apr 2018.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9372600"/>
            <a:ext cx="2552700" cy="596265"/>
          </a:xfrm>
          <a:prstGeom prst="rect">
            <a:avLst/>
          </a:prstGeom>
          <a:noFill/>
          <a:ln>
            <a:noFill/>
          </a:ln>
        </p:spPr>
      </p:pic>
      <p:sp>
        <p:nvSpPr>
          <p:cNvPr id="15" name="Rounded Rectangle 14"/>
          <p:cNvSpPr/>
          <p:nvPr/>
        </p:nvSpPr>
        <p:spPr>
          <a:xfrm>
            <a:off x="6172200" y="717050"/>
            <a:ext cx="1214038" cy="654550"/>
          </a:xfrm>
          <a:prstGeom prst="roundRect">
            <a:avLst/>
          </a:prstGeom>
          <a:solidFill>
            <a:schemeClr val="bg1">
              <a:lumMod val="9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4.50 CME Credit Hours Offered</a:t>
            </a:r>
          </a:p>
        </p:txBody>
      </p:sp>
      <p:sp>
        <p:nvSpPr>
          <p:cNvPr id="23" name="Horizontal Scroll 22"/>
          <p:cNvSpPr/>
          <p:nvPr/>
        </p:nvSpPr>
        <p:spPr>
          <a:xfrm>
            <a:off x="1752600" y="7544563"/>
            <a:ext cx="4876800" cy="1447800"/>
          </a:xfrm>
          <a:prstGeom prst="horizontalScroll">
            <a:avLst/>
          </a:prstGeom>
          <a:solidFill>
            <a:schemeClr val="bg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kern="1200" dirty="0">
                <a:effectLst/>
                <a:latin typeface="Calibri"/>
                <a:ea typeface="+mn-ea"/>
                <a:cs typeface="+mn-cs"/>
              </a:rPr>
              <a:t>Registration is free </a:t>
            </a:r>
            <a:r>
              <a:rPr lang="en-US" sz="1800" b="1" dirty="0">
                <a:latin typeface="Calibri"/>
              </a:rPr>
              <a:t>but advance registration is required. </a:t>
            </a:r>
            <a:r>
              <a:rPr lang="en-US" sz="1800" b="1" u="sng" kern="1200" dirty="0">
                <a:effectLst/>
                <a:latin typeface="Calibri"/>
                <a:ea typeface="+mn-ea"/>
                <a:cs typeface="+mn-cs"/>
                <a:hlinkClick r:id="rId5"/>
              </a:rPr>
              <a:t>https://</a:t>
            </a:r>
            <a:r>
              <a:rPr lang="en-US" sz="1800" b="1" u="sng" kern="1200" dirty="0">
                <a:effectLst/>
                <a:latin typeface="Calibri"/>
                <a:hlinkClick r:id="rId5"/>
              </a:rPr>
              <a:t>cpd.aurora.org</a:t>
            </a:r>
            <a:endParaRPr lang="en-US" sz="1800" b="1" dirty="0">
              <a:latin typeface="Calibri"/>
            </a:endParaRPr>
          </a:p>
          <a:p>
            <a:pPr marL="0" marR="0" algn="ctr">
              <a:spcBef>
                <a:spcPts val="0"/>
              </a:spcBef>
              <a:spcAft>
                <a:spcPts val="0"/>
              </a:spcAft>
            </a:pPr>
            <a:r>
              <a:rPr lang="en-US" sz="1800" b="1" kern="1200" dirty="0">
                <a:effectLst/>
                <a:latin typeface="Calibri"/>
                <a:ea typeface="+mn-ea"/>
                <a:cs typeface="+mn-cs"/>
              </a:rPr>
              <a:t>Questions? Contact the CPD office at </a:t>
            </a:r>
            <a:r>
              <a:rPr lang="en-US" sz="1800" b="1" u="sng" kern="1200" dirty="0">
                <a:effectLst/>
                <a:latin typeface="Calibri"/>
                <a:hlinkClick r:id="rId6"/>
              </a:rPr>
              <a:t>cpddepartment@aurora.org</a:t>
            </a:r>
            <a:endParaRPr lang="en-US" sz="1800" dirty="0">
              <a:effectLst/>
              <a:latin typeface="Times New Roman"/>
              <a:ea typeface="Calibri"/>
            </a:endParaRPr>
          </a:p>
        </p:txBody>
      </p:sp>
      <p:sp>
        <p:nvSpPr>
          <p:cNvPr id="3" name="Rectangle 2">
            <a:extLst>
              <a:ext uri="{FF2B5EF4-FFF2-40B4-BE49-F238E27FC236}">
                <a16:creationId xmlns:a16="http://schemas.microsoft.com/office/drawing/2014/main" id="{949BEB0D-0607-4350-9CD4-0A8B8A0E65F6}"/>
              </a:ext>
            </a:extLst>
          </p:cNvPr>
          <p:cNvSpPr/>
          <p:nvPr/>
        </p:nvSpPr>
        <p:spPr>
          <a:xfrm>
            <a:off x="268150" y="1676400"/>
            <a:ext cx="7283270" cy="5932458"/>
          </a:xfrm>
          <a:prstGeom prst="rect">
            <a:avLst/>
          </a:prstGeom>
        </p:spPr>
        <p:txBody>
          <a:bodyPr wrap="square">
            <a:spAutoFit/>
          </a:bodyPr>
          <a:lstStyle/>
          <a:p>
            <a:pPr algn="ctr">
              <a:lnSpc>
                <a:spcPct val="107000"/>
              </a:lnSpc>
              <a:spcAft>
                <a:spcPts val="800"/>
              </a:spcAft>
            </a:pPr>
            <a:r>
              <a:rPr lang="en-US" sz="1200" b="1" i="1" dirty="0">
                <a:latin typeface="Calibri" panose="020F0502020204030204" pitchFamily="34" charset="0"/>
                <a:ea typeface="Calibri" panose="020F0502020204030204" pitchFamily="34" charset="0"/>
                <a:cs typeface="Times New Roman" panose="02020603050405020304" pitchFamily="18" charset="0"/>
              </a:rPr>
              <a:t>Program Directors – Aaron Chevinsky, MD and Barry Rosen, MD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000" b="1" i="1" dirty="0">
                <a:latin typeface="Calibri" panose="020F0502020204030204" pitchFamily="34" charset="0"/>
                <a:ea typeface="Calibri" panose="020F0502020204030204" pitchFamily="34" charset="0"/>
                <a:cs typeface="Times New Roman" panose="02020603050405020304" pitchFamily="18" charset="0"/>
              </a:rPr>
              <a:t>Aaron H. Chevinsky, MD FACS</a:t>
            </a:r>
            <a:r>
              <a:rPr lang="en-US" sz="1100" b="1" dirty="0">
                <a:latin typeface="Calibri" panose="020F0502020204030204" pitchFamily="34" charset="0"/>
                <a:ea typeface="Calibri" panose="020F0502020204030204" pitchFamily="34" charset="0"/>
                <a:cs typeface="Times New Roman" panose="02020603050405020304" pitchFamily="18" charset="0"/>
              </a:rPr>
              <a:t>   </a:t>
            </a:r>
            <a:r>
              <a:rPr lang="en-US" sz="1000" i="1" dirty="0">
                <a:latin typeface="Calibri" panose="020F0502020204030204" pitchFamily="34" charset="0"/>
                <a:ea typeface="Calibri" panose="020F0502020204030204" pitchFamily="34" charset="0"/>
                <a:cs typeface="Times New Roman" panose="02020603050405020304" pitchFamily="18" charset="0"/>
              </a:rPr>
              <a:t>Medical Director of Surgical Oncology, Advocate Aurora Health Care, Aurora St. Luke’s Medical Center</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000" i="1" dirty="0">
                <a:latin typeface="Calibri" panose="020F0502020204030204" pitchFamily="34" charset="0"/>
                <a:ea typeface="Calibri" panose="020F0502020204030204" pitchFamily="34" charset="0"/>
                <a:cs typeface="Times New Roman" panose="02020603050405020304" pitchFamily="18" charset="0"/>
              </a:rPr>
              <a:t>Clinical Adjunct Professor of Surgery, University of Wisconsin School of Medicine and Public Health</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000" i="1" dirty="0">
                <a:latin typeface="Calibri" panose="020F0502020204030204" pitchFamily="34" charset="0"/>
                <a:ea typeface="Calibri" panose="020F0502020204030204" pitchFamily="34" charset="0"/>
                <a:cs typeface="Times New Roman" panose="02020603050405020304" pitchFamily="18" charset="0"/>
              </a:rPr>
              <a:t>Program Director, Complex Surgical Oncology Fellowship</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000" b="1" i="1" dirty="0">
                <a:latin typeface="+mj-lt"/>
              </a:rPr>
              <a:t>Barry Rosen, MD, FACS     </a:t>
            </a:r>
            <a:r>
              <a:rPr lang="en-US" sz="1000" i="1" dirty="0">
                <a:latin typeface="+mj-lt"/>
              </a:rPr>
              <a:t>Breast Surgeon, Advocate Good Shepherd Hospital</a:t>
            </a:r>
          </a:p>
          <a:p>
            <a:r>
              <a:rPr lang="en-US" sz="1000" i="1" dirty="0">
                <a:latin typeface="+mj-lt"/>
              </a:rPr>
              <a:t>Assistant Professor, University of IL College of Medicine, Chicago, IL, Advocate Aurora Health</a:t>
            </a:r>
          </a:p>
          <a:p>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200" b="1" i="1" dirty="0">
                <a:latin typeface="Calibri" panose="020F0502020204030204" pitchFamily="34" charset="0"/>
                <a:ea typeface="Calibri" panose="020F0502020204030204" pitchFamily="34" charset="0"/>
                <a:cs typeface="Times New Roman" panose="02020603050405020304" pitchFamily="18" charset="0"/>
              </a:rPr>
              <a:t>Faculty</a:t>
            </a:r>
          </a:p>
          <a:p>
            <a:pPr algn="ct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000" b="1" i="1" dirty="0"/>
              <a:t>Nila H. Alsheik MD     </a:t>
            </a:r>
            <a:r>
              <a:rPr lang="en-US" sz="1000" i="1" dirty="0"/>
              <a:t>Chair, Advocate Breast Imaging Medical Directors Committee, Section Chief, Division Breast Imaging</a:t>
            </a:r>
          </a:p>
          <a:p>
            <a:r>
              <a:rPr lang="en-US" sz="1000" i="1" dirty="0"/>
              <a:t>Co-Medical Director, Advocate Caldwell Breast Center, Advocate Lutheran General Hospital, Advocate Aurora Health</a:t>
            </a:r>
            <a:endParaRPr lang="en-US" sz="1000" b="1" i="1" dirty="0"/>
          </a:p>
          <a:p>
            <a:r>
              <a:rPr lang="en-US" sz="1000" b="1" i="1" dirty="0"/>
              <a:t>Amy Bock, RN, MBA, BSN, OCN</a:t>
            </a:r>
            <a:r>
              <a:rPr lang="en-US" sz="1000" i="1" dirty="0">
                <a:latin typeface="Calibri" panose="020F0502020204030204" pitchFamily="34" charset="0"/>
                <a:ea typeface="Calibri" panose="020F0502020204030204" pitchFamily="34" charset="0"/>
                <a:cs typeface="Times New Roman" panose="02020603050405020304" pitchFamily="18" charset="0"/>
              </a:rPr>
              <a:t>,  </a:t>
            </a:r>
            <a:r>
              <a:rPr lang="en-US" sz="1000" i="1" dirty="0"/>
              <a:t>Senior Director, System-wide Cancer Program, Advocate Aurora Health</a:t>
            </a:r>
            <a:endParaRPr lang="en-US" sz="1000" i="1" dirty="0">
              <a:latin typeface="Calibri" panose="020F0502020204030204" pitchFamily="34" charset="0"/>
              <a:ea typeface="Calibri" panose="020F0502020204030204" pitchFamily="34" charset="0"/>
              <a:cs typeface="Times New Roman" panose="02020603050405020304" pitchFamily="18" charset="0"/>
            </a:endParaRPr>
          </a:p>
          <a:p>
            <a:r>
              <a:rPr lang="en-US" sz="1000" b="1" i="1" dirty="0"/>
              <a:t>Jodi Brehm, MD, FACS    </a:t>
            </a:r>
            <a:r>
              <a:rPr lang="en-US" sz="1000" i="1" dirty="0"/>
              <a:t>Breast Surgeon, Advocate Aurora Health, Racine Kenosha</a:t>
            </a:r>
          </a:p>
          <a:p>
            <a:r>
              <a:rPr lang="en-US" sz="1000" b="1" i="1" dirty="0"/>
              <a:t>Sandeep Chunduri, MD     </a:t>
            </a:r>
            <a:r>
              <a:rPr lang="en-US" sz="1000" i="1" dirty="0"/>
              <a:t>Medical Director, Advocate Medical Group Crystal Lake Oncology, Advocate Aurora Health</a:t>
            </a:r>
          </a:p>
          <a:p>
            <a:r>
              <a:rPr lang="en-US" sz="1000" b="1" i="1" dirty="0"/>
              <a:t>Neil Dalal, DO    </a:t>
            </a:r>
            <a:r>
              <a:rPr lang="en-US" sz="1000" i="1" dirty="0"/>
              <a:t>Oncology Medical Director of Bhorade Cancer Center, Advocate Medical Group, Advocate Aurora Health</a:t>
            </a:r>
          </a:p>
          <a:p>
            <a:r>
              <a:rPr lang="en-US" sz="1000" b="1" i="1" dirty="0">
                <a:latin typeface="Calibri" panose="020F0502020204030204" pitchFamily="34" charset="0"/>
                <a:ea typeface="Calibri" panose="020F0502020204030204" pitchFamily="34" charset="0"/>
                <a:cs typeface="Times New Roman" panose="02020603050405020304" pitchFamily="18" charset="0"/>
              </a:rPr>
              <a:t>Joshua Elson, MD    </a:t>
            </a:r>
            <a:r>
              <a:rPr lang="en-US" sz="1000" i="1" dirty="0"/>
              <a:t>Radiation Oncology Associates, Ltd, Advocate Aurora Health</a:t>
            </a:r>
          </a:p>
          <a:p>
            <a:r>
              <a:rPr lang="en-US" sz="1000" b="1" i="1" dirty="0"/>
              <a:t>Karen Gordon, PharmD     </a:t>
            </a:r>
            <a:r>
              <a:rPr lang="en-US" sz="1000" i="1" dirty="0"/>
              <a:t>VP, Advocate Cancer Institute, Advocate Aurora Health</a:t>
            </a:r>
          </a:p>
          <a:p>
            <a:r>
              <a:rPr lang="en-US" sz="1000" b="1" i="1" dirty="0">
                <a:latin typeface="Calibri" panose="020F0502020204030204" pitchFamily="34" charset="0"/>
                <a:ea typeface="Calibri" panose="020F0502020204030204" pitchFamily="34" charset="0"/>
                <a:cs typeface="Times New Roman" panose="02020603050405020304" pitchFamily="18" charset="0"/>
              </a:rPr>
              <a:t>Anna B. Katz, MD      </a:t>
            </a:r>
            <a:r>
              <a:rPr lang="en-US" sz="1000" i="1" dirty="0">
                <a:latin typeface="Calibri" panose="020F0502020204030204" pitchFamily="34" charset="0"/>
                <a:ea typeface="Calibri" panose="020F0502020204030204" pitchFamily="34" charset="0"/>
                <a:cs typeface="Times New Roman" panose="02020603050405020304" pitchFamily="18" charset="0"/>
              </a:rPr>
              <a:t>General Surgery, Breast Surgery , Libertyville, Illinois, Advocate Aurora Health</a:t>
            </a:r>
            <a:endParaRPr lang="en-US" sz="1000" i="1" dirty="0"/>
          </a:p>
          <a:p>
            <a:r>
              <a:rPr lang="en-US" sz="1000" b="1" i="1" dirty="0"/>
              <a:t>Mark T Lawton MD   </a:t>
            </a:r>
            <a:r>
              <a:rPr lang="en-US" sz="1000" i="1" dirty="0"/>
              <a:t>Director, Mammography Center of Excellence, Aurora Healthcare, Advocate Aurora Health</a:t>
            </a:r>
          </a:p>
          <a:p>
            <a:r>
              <a:rPr lang="en-US" sz="1000" b="1" i="1" dirty="0"/>
              <a:t>Ann M. Mauer, MD   </a:t>
            </a:r>
            <a:r>
              <a:rPr lang="en-US" sz="1000" i="1" dirty="0"/>
              <a:t>Medical Director,  Creticos Cancer Center and Cancer Institute, Advocate Illinois Masonic Medical Center </a:t>
            </a:r>
          </a:p>
          <a:p>
            <a:r>
              <a:rPr lang="en-US" sz="1000" i="1" dirty="0"/>
              <a:t>Clinical Assistant Professor of Medicine, University of Illinois Chicago, Advocate Aurora Health</a:t>
            </a:r>
          </a:p>
          <a:p>
            <a:r>
              <a:rPr lang="en-US" sz="1000" b="1" i="1" dirty="0">
                <a:latin typeface="Calibri" panose="020F0502020204030204" pitchFamily="34" charset="0"/>
                <a:ea typeface="Calibri" panose="020F0502020204030204" pitchFamily="34" charset="0"/>
                <a:cs typeface="Times New Roman" panose="02020603050405020304" pitchFamily="18" charset="0"/>
              </a:rPr>
              <a:t>Heidi Memmel, MD  </a:t>
            </a:r>
            <a:r>
              <a:rPr lang="en-US" sz="1000" dirty="0"/>
              <a:t> </a:t>
            </a:r>
            <a:r>
              <a:rPr lang="en-US" sz="1000" i="1" dirty="0"/>
              <a:t>Oncological Surgeon, Advocate Christ Medical Center, Advocate Aurora Health </a:t>
            </a:r>
            <a:r>
              <a:rPr lang="en-US" sz="1000" dirty="0"/>
              <a:t> </a:t>
            </a:r>
            <a:endParaRPr lang="en-US" sz="1000" b="1" i="1" dirty="0">
              <a:latin typeface="Calibri" panose="020F0502020204030204" pitchFamily="34" charset="0"/>
              <a:ea typeface="Calibri" panose="020F0502020204030204" pitchFamily="34" charset="0"/>
              <a:cs typeface="Times New Roman" panose="02020603050405020304" pitchFamily="18" charset="0"/>
            </a:endParaRPr>
          </a:p>
          <a:p>
            <a:r>
              <a:rPr lang="en-US" sz="1000" b="1" i="1" dirty="0">
                <a:latin typeface="Calibri" panose="020F0502020204030204" pitchFamily="34" charset="0"/>
                <a:ea typeface="Calibri" panose="020F0502020204030204" pitchFamily="34" charset="0"/>
                <a:cs typeface="Times New Roman" panose="02020603050405020304" pitchFamily="18" charset="0"/>
              </a:rPr>
              <a:t>Michael P. Mullane, MD</a:t>
            </a:r>
            <a:r>
              <a:rPr lang="en-US" sz="1100" b="1" dirty="0">
                <a:latin typeface="Calibri" panose="020F0502020204030204" pitchFamily="34" charset="0"/>
                <a:ea typeface="Calibri" panose="020F0502020204030204" pitchFamily="34" charset="0"/>
                <a:cs typeface="Times New Roman" panose="02020603050405020304" pitchFamily="18" charset="0"/>
              </a:rPr>
              <a:t>   </a:t>
            </a:r>
            <a:r>
              <a:rPr lang="en-US" sz="1000" i="1" dirty="0">
                <a:latin typeface="Calibri" panose="020F0502020204030204" pitchFamily="34" charset="0"/>
                <a:ea typeface="Calibri" panose="020F0502020204030204" pitchFamily="34" charset="0"/>
                <a:cs typeface="Times New Roman" panose="02020603050405020304" pitchFamily="18" charset="0"/>
              </a:rPr>
              <a:t>Medical Oncologist, Aurora Cancer Care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000" i="1" dirty="0">
                <a:latin typeface="Calibri" panose="020F0502020204030204" pitchFamily="34" charset="0"/>
                <a:ea typeface="Calibri" panose="020F0502020204030204" pitchFamily="34" charset="0"/>
                <a:cs typeface="Times New Roman" panose="02020603050405020304" pitchFamily="18" charset="0"/>
              </a:rPr>
              <a:t>Medical Director, Hereditary Cancer Prevention and Management Center, Advocate Aurora Health</a:t>
            </a:r>
          </a:p>
          <a:p>
            <a:r>
              <a:rPr lang="en-US" sz="1000" b="1" i="1" dirty="0">
                <a:latin typeface="Calibri" panose="020F0502020204030204" pitchFamily="34" charset="0"/>
                <a:ea typeface="Calibri" panose="020F0502020204030204" pitchFamily="34" charset="0"/>
                <a:cs typeface="Times New Roman" panose="02020603050405020304" pitchFamily="18" charset="0"/>
              </a:rPr>
              <a:t>Jon Richards MD, PhD</a:t>
            </a:r>
            <a:r>
              <a:rPr lang="en-US" sz="1000" i="1" dirty="0">
                <a:latin typeface="Calibri" panose="020F0502020204030204" pitchFamily="34" charset="0"/>
                <a:ea typeface="Calibri" panose="020F0502020204030204" pitchFamily="34" charset="0"/>
                <a:cs typeface="Times New Roman" panose="02020603050405020304" pitchFamily="18" charset="0"/>
              </a:rPr>
              <a:t>   Oncology, Advocate Health Care, Medical Director, Advocate Cancer Institute, Advocate Aurora Health</a:t>
            </a:r>
          </a:p>
          <a:p>
            <a:r>
              <a:rPr lang="en-US" sz="1000" b="1" i="1" dirty="0"/>
              <a:t>James E. Ruffer, MD    </a:t>
            </a:r>
            <a:r>
              <a:rPr lang="en-US" sz="1000" i="1" dirty="0"/>
              <a:t>Radiation Oncology, Advocate Illinois Masonic Medical Center, President, Radiation Oncology Consultants, Ltd. </a:t>
            </a:r>
            <a:endParaRPr lang="en-US" sz="1000" i="1" dirty="0">
              <a:latin typeface="Calibri" panose="020F0502020204030204" pitchFamily="34" charset="0"/>
              <a:ea typeface="Calibri" panose="020F0502020204030204" pitchFamily="34" charset="0"/>
              <a:cs typeface="Times New Roman" panose="02020603050405020304" pitchFamily="18" charset="0"/>
            </a:endParaRPr>
          </a:p>
          <a:p>
            <a:r>
              <a:rPr lang="en-US" sz="1000" b="1" i="1" dirty="0">
                <a:latin typeface="Calibri" panose="020F0502020204030204" pitchFamily="34" charset="0"/>
                <a:ea typeface="Calibri" panose="020F0502020204030204" pitchFamily="34" charset="0"/>
                <a:cs typeface="Times New Roman" panose="02020603050405020304" pitchFamily="18" charset="0"/>
              </a:rPr>
              <a:t>Antony Ruggeri, MD    </a:t>
            </a:r>
            <a:r>
              <a:rPr lang="en-US" sz="1000" i="1" dirty="0"/>
              <a:t>Medical Oncologist, Aurora Cancer Care, Advocate Aurora Health</a:t>
            </a:r>
            <a:endParaRPr lang="en-US" sz="1000"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b="1" i="1" dirty="0">
                <a:latin typeface="Calibri" panose="020F0502020204030204" pitchFamily="34" charset="0"/>
                <a:ea typeface="Calibri" panose="020F0502020204030204" pitchFamily="34" charset="0"/>
                <a:cs typeface="Times New Roman" panose="02020603050405020304" pitchFamily="18" charset="0"/>
              </a:rPr>
              <a:t>Federico A. Sanchez, MD</a:t>
            </a:r>
            <a:r>
              <a:rPr lang="en-US" sz="1100" b="1" dirty="0">
                <a:latin typeface="Calibri" panose="020F0502020204030204" pitchFamily="34" charset="0"/>
                <a:ea typeface="Calibri" panose="020F0502020204030204" pitchFamily="34" charset="0"/>
                <a:cs typeface="Times New Roman" panose="02020603050405020304" pitchFamily="18" charset="0"/>
              </a:rPr>
              <a:t>   </a:t>
            </a:r>
            <a:r>
              <a:rPr lang="en-US" sz="1000" i="1" dirty="0">
                <a:latin typeface="Calibri" panose="020F0502020204030204" pitchFamily="34" charset="0"/>
                <a:ea typeface="Calibri" panose="020F0502020204030204" pitchFamily="34" charset="0"/>
                <a:cs typeface="Times New Roman" panose="02020603050405020304" pitchFamily="18" charset="0"/>
              </a:rPr>
              <a:t>System Medical Director, Medical Oncology, Aurora Cancer Care, Advocate Aurora Health</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000" b="1" i="1" dirty="0">
                <a:latin typeface="Calibri" panose="020F0502020204030204" pitchFamily="34" charset="0"/>
                <a:ea typeface="Calibri" panose="020F0502020204030204" pitchFamily="34" charset="0"/>
                <a:cs typeface="Times New Roman" panose="02020603050405020304" pitchFamily="18" charset="0"/>
              </a:rPr>
              <a:t>Judy Angela Tjoe, MD, FACS   </a:t>
            </a:r>
            <a:r>
              <a:rPr lang="en-US" sz="1000" i="1" dirty="0">
                <a:latin typeface="Calibri" panose="020F0502020204030204" pitchFamily="34" charset="0"/>
                <a:ea typeface="Calibri" panose="020F0502020204030204" pitchFamily="34" charset="0"/>
                <a:cs typeface="Times New Roman" panose="02020603050405020304" pitchFamily="18" charset="0"/>
              </a:rPr>
              <a:t>Breast Oncology Surgeon, Advocate Aurora Health; Medical Director, Aurora Sinai Medical Center Comprehensive Breast Care Program; Medical Research Director, Breast Cancer Research Program (TORQUE); Clinical Associate Professor (Adjunct), Department of Surgery, School of Medicine &amp; Public Health, Univ. of WI; Clinical Associate Professor (Adjunct), Department of Exercise, Marquette Univ.</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000" b="1" i="1" dirty="0">
                <a:latin typeface="Calibri" panose="020F0502020204030204" pitchFamily="34" charset="0"/>
                <a:ea typeface="Calibri" panose="020F0502020204030204" pitchFamily="34" charset="0"/>
                <a:cs typeface="Times New Roman" panose="02020603050405020304" pitchFamily="18" charset="0"/>
              </a:rPr>
              <a:t>James Weese, MD, FACS</a:t>
            </a:r>
            <a:r>
              <a:rPr lang="en-US" sz="1000" i="1" dirty="0">
                <a:latin typeface="Calibri" panose="020F0502020204030204" pitchFamily="34" charset="0"/>
                <a:ea typeface="Calibri" panose="020F0502020204030204" pitchFamily="34" charset="0"/>
                <a:cs typeface="Times New Roman" panose="02020603050405020304" pitchFamily="18" charset="0"/>
              </a:rPr>
              <a:t>    Vice President of Aurora Cancer Care and Clinical Adjunct Professor of Surgery, UW School of Medicine &amp; Public Health, Aurora Cancer Care, Advocate Aurora Health Care Medical Group</a:t>
            </a:r>
            <a:endParaRPr lang="en-US" sz="1000" dirty="0"/>
          </a:p>
          <a:p>
            <a:endParaRPr lang="en-US" sz="1000" i="1" dirty="0">
              <a:ea typeface="Calibri" panose="020F0502020204030204" pitchFamily="34" charset="0"/>
              <a:cs typeface="Times New Roman" panose="02020603050405020304" pitchFamily="18" charset="0"/>
            </a:endParaRPr>
          </a:p>
          <a:p>
            <a:pPr>
              <a:lnSpc>
                <a:spcPct val="107000"/>
              </a:lnSpc>
              <a:spcAft>
                <a:spcPts val="800"/>
              </a:spcAft>
            </a:pPr>
            <a:r>
              <a:rPr lang="en-US" sz="1000" i="1" dirty="0">
                <a:latin typeface="Calibri" panose="020F0502020204030204" pitchFamily="34" charset="0"/>
                <a:ea typeface="Calibri" panose="020F0502020204030204" pitchFamily="34" charset="0"/>
                <a:cs typeface="Times New Roman" panose="02020603050405020304" pitchFamily="18" charset="0"/>
              </a:rPr>
              <a:t>CME Planners: Jill Hoffman, Carol Rizzie</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554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3773</TotalTime>
  <Words>902</Words>
  <Application>Microsoft Office PowerPoint</Application>
  <PresentationFormat>Custom</PresentationFormat>
  <Paragraphs>124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Advocate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Rizzie</dc:creator>
  <cp:lastModifiedBy>Hoffman, Jill</cp:lastModifiedBy>
  <cp:revision>407</cp:revision>
  <cp:lastPrinted>2019-08-22T14:56:41Z</cp:lastPrinted>
  <dcterms:created xsi:type="dcterms:W3CDTF">2015-03-24T18:48:40Z</dcterms:created>
  <dcterms:modified xsi:type="dcterms:W3CDTF">2019-08-22T15:18:09Z</dcterms:modified>
</cp:coreProperties>
</file>